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Anton" charset="1" panose="00000500000000000000"/>
      <p:regular r:id="rId15"/>
    </p:embeddedFont>
    <p:embeddedFont>
      <p:font typeface="Telegraf Bold" charset="1" panose="00000800000000000000"/>
      <p:regular r:id="rId16"/>
    </p:embeddedFont>
    <p:embeddedFont>
      <p:font typeface="Canva Sans Bold" charset="1" panose="020B0803030501040103"/>
      <p:regular r:id="rId17"/>
    </p:embeddedFont>
    <p:embeddedFont>
      <p:font typeface="Telegraf" charset="1" panose="00000500000000000000"/>
      <p:regular r:id="rId18"/>
    </p:embeddedFont>
    <p:embeddedFont>
      <p:font typeface="TT Hoves" charset="1" panose="020000030200000600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 Id="rId5" Target="../embeddings/oleObject1.bin" Type="http://schemas.openxmlformats.org/officeDocument/2006/relationships/oleObjec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1.png" Type="http://schemas.openxmlformats.org/officeDocument/2006/relationships/image"/><Relationship Id="rId5" Target="../embeddings/oleObject2.bin" Type="http://schemas.openxmlformats.org/officeDocument/2006/relationships/oleObjec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 Id="rId4" Target="../media/image1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07862">
            <a:off x="5979034" y="6049299"/>
            <a:ext cx="15048401" cy="6376760"/>
          </a:xfrm>
          <a:custGeom>
            <a:avLst/>
            <a:gdLst/>
            <a:ahLst/>
            <a:cxnLst/>
            <a:rect r="r" b="b" t="t" l="l"/>
            <a:pathLst>
              <a:path h="6376760" w="15048401">
                <a:moveTo>
                  <a:pt x="0" y="0"/>
                </a:moveTo>
                <a:lnTo>
                  <a:pt x="15048401" y="0"/>
                </a:lnTo>
                <a:lnTo>
                  <a:pt x="15048401" y="6376760"/>
                </a:lnTo>
                <a:lnTo>
                  <a:pt x="0" y="6376760"/>
                </a:lnTo>
                <a:lnTo>
                  <a:pt x="0" y="0"/>
                </a:lnTo>
                <a:close/>
              </a:path>
            </a:pathLst>
          </a:custGeom>
          <a:blipFill>
            <a:blip r:embed="rId2"/>
            <a:stretch>
              <a:fillRect l="0" t="0" r="0" b="0"/>
            </a:stretch>
          </a:blipFill>
        </p:spPr>
      </p:sp>
      <p:grpSp>
        <p:nvGrpSpPr>
          <p:cNvPr name="Group 3" id="3"/>
          <p:cNvGrpSpPr/>
          <p:nvPr/>
        </p:nvGrpSpPr>
        <p:grpSpPr>
          <a:xfrm rot="0">
            <a:off x="0" y="5886204"/>
            <a:ext cx="15103971" cy="164956"/>
            <a:chOff x="0" y="0"/>
            <a:chExt cx="3978000" cy="43445"/>
          </a:xfrm>
        </p:grpSpPr>
        <p:sp>
          <p:nvSpPr>
            <p:cNvPr name="Freeform 4" id="4"/>
            <p:cNvSpPr/>
            <p:nvPr/>
          </p:nvSpPr>
          <p:spPr>
            <a:xfrm flipH="false" flipV="false" rot="0">
              <a:off x="0" y="0"/>
              <a:ext cx="3978001" cy="43445"/>
            </a:xfrm>
            <a:custGeom>
              <a:avLst/>
              <a:gdLst/>
              <a:ahLst/>
              <a:cxnLst/>
              <a:rect r="r" b="b" t="t" l="l"/>
              <a:pathLst>
                <a:path h="43445" w="3978001">
                  <a:moveTo>
                    <a:pt x="0" y="0"/>
                  </a:moveTo>
                  <a:lnTo>
                    <a:pt x="3978001" y="0"/>
                  </a:lnTo>
                  <a:lnTo>
                    <a:pt x="3978001" y="43445"/>
                  </a:lnTo>
                  <a:lnTo>
                    <a:pt x="0" y="43445"/>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3978000" cy="100595"/>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true" rot="0">
            <a:off x="-3661037" y="-1019424"/>
            <a:ext cx="6732105" cy="4030848"/>
          </a:xfrm>
          <a:custGeom>
            <a:avLst/>
            <a:gdLst/>
            <a:ahLst/>
            <a:cxnLst/>
            <a:rect r="r" b="b" t="t" l="l"/>
            <a:pathLst>
              <a:path h="4030848" w="6732105">
                <a:moveTo>
                  <a:pt x="0" y="4030848"/>
                </a:moveTo>
                <a:lnTo>
                  <a:pt x="6732105" y="4030848"/>
                </a:lnTo>
                <a:lnTo>
                  <a:pt x="6732105" y="0"/>
                </a:lnTo>
                <a:lnTo>
                  <a:pt x="0" y="0"/>
                </a:lnTo>
                <a:lnTo>
                  <a:pt x="0" y="4030848"/>
                </a:lnTo>
                <a:close/>
              </a:path>
            </a:pathLst>
          </a:custGeom>
          <a:blipFill>
            <a:blip r:embed="rId3"/>
            <a:stretch>
              <a:fillRect l="0" t="0" r="0" b="0"/>
            </a:stretch>
          </a:blipFill>
        </p:spPr>
      </p:sp>
      <p:sp>
        <p:nvSpPr>
          <p:cNvPr name="TextBox 7" id="7"/>
          <p:cNvSpPr txBox="true"/>
          <p:nvPr/>
        </p:nvSpPr>
        <p:spPr>
          <a:xfrm rot="0">
            <a:off x="1950165" y="1267966"/>
            <a:ext cx="7699905" cy="752477"/>
          </a:xfrm>
          <a:prstGeom prst="rect">
            <a:avLst/>
          </a:prstGeom>
        </p:spPr>
        <p:txBody>
          <a:bodyPr anchor="t" rtlCol="false" tIns="0" lIns="0" bIns="0" rIns="0">
            <a:spAutoFit/>
          </a:bodyPr>
          <a:lstStyle/>
          <a:p>
            <a:pPr algn="ctr">
              <a:lnSpc>
                <a:spcPts val="6299"/>
              </a:lnSpc>
              <a:spcBef>
                <a:spcPct val="0"/>
              </a:spcBef>
            </a:pPr>
            <a:r>
              <a:rPr lang="en-US" sz="4499" spc="224">
                <a:solidFill>
                  <a:srgbClr val="164B82"/>
                </a:solidFill>
                <a:latin typeface="Anton"/>
                <a:ea typeface="Anton"/>
                <a:cs typeface="Anton"/>
                <a:sym typeface="Anton"/>
              </a:rPr>
              <a:t>HIT140 ASSIGNMENT2</a:t>
            </a:r>
          </a:p>
        </p:txBody>
      </p:sp>
      <p:grpSp>
        <p:nvGrpSpPr>
          <p:cNvPr name="Group 8" id="8"/>
          <p:cNvGrpSpPr/>
          <p:nvPr/>
        </p:nvGrpSpPr>
        <p:grpSpPr>
          <a:xfrm rot="5400000">
            <a:off x="5572095" y="-1170311"/>
            <a:ext cx="703177" cy="5705231"/>
            <a:chOff x="0" y="0"/>
            <a:chExt cx="185199" cy="1502612"/>
          </a:xfrm>
        </p:grpSpPr>
        <p:sp>
          <p:nvSpPr>
            <p:cNvPr name="Freeform 9" id="9"/>
            <p:cNvSpPr/>
            <p:nvPr/>
          </p:nvSpPr>
          <p:spPr>
            <a:xfrm flipH="false" flipV="false" rot="0">
              <a:off x="0" y="0"/>
              <a:ext cx="185199" cy="1502612"/>
            </a:xfrm>
            <a:custGeom>
              <a:avLst/>
              <a:gdLst/>
              <a:ahLst/>
              <a:cxnLst/>
              <a:rect r="r" b="b" t="t" l="l"/>
              <a:pathLst>
                <a:path h="1502612" w="185199">
                  <a:moveTo>
                    <a:pt x="92599" y="0"/>
                  </a:moveTo>
                  <a:lnTo>
                    <a:pt x="92599" y="0"/>
                  </a:lnTo>
                  <a:cubicBezTo>
                    <a:pt x="143741" y="0"/>
                    <a:pt x="185199" y="41458"/>
                    <a:pt x="185199" y="92599"/>
                  </a:cubicBezTo>
                  <a:lnTo>
                    <a:pt x="185199" y="1410013"/>
                  </a:lnTo>
                  <a:cubicBezTo>
                    <a:pt x="185199" y="1434572"/>
                    <a:pt x="175443" y="1458125"/>
                    <a:pt x="158077" y="1475491"/>
                  </a:cubicBezTo>
                  <a:cubicBezTo>
                    <a:pt x="140711" y="1492856"/>
                    <a:pt x="117158" y="1502612"/>
                    <a:pt x="92599" y="1502612"/>
                  </a:cubicBezTo>
                  <a:lnTo>
                    <a:pt x="92599" y="1502612"/>
                  </a:lnTo>
                  <a:cubicBezTo>
                    <a:pt x="41458" y="1502612"/>
                    <a:pt x="0" y="1461154"/>
                    <a:pt x="0" y="1410013"/>
                  </a:cubicBezTo>
                  <a:lnTo>
                    <a:pt x="0" y="92599"/>
                  </a:lnTo>
                  <a:cubicBezTo>
                    <a:pt x="0" y="68041"/>
                    <a:pt x="9756" y="44487"/>
                    <a:pt x="27122" y="27122"/>
                  </a:cubicBezTo>
                  <a:cubicBezTo>
                    <a:pt x="44487" y="9756"/>
                    <a:pt x="68041" y="0"/>
                    <a:pt x="92599" y="0"/>
                  </a:cubicBezTo>
                  <a:close/>
                </a:path>
              </a:pathLst>
            </a:custGeom>
            <a:solidFill>
              <a:srgbClr val="000000">
                <a:alpha val="0"/>
              </a:srgbClr>
            </a:solidFill>
            <a:ln w="19050" cap="rnd">
              <a:solidFill>
                <a:srgbClr val="164B82"/>
              </a:solidFill>
              <a:prstDash val="solid"/>
              <a:round/>
            </a:ln>
          </p:spPr>
        </p:sp>
        <p:sp>
          <p:nvSpPr>
            <p:cNvPr name="TextBox 10" id="10"/>
            <p:cNvSpPr txBox="true"/>
            <p:nvPr/>
          </p:nvSpPr>
          <p:spPr>
            <a:xfrm>
              <a:off x="0" y="-57150"/>
              <a:ext cx="185199" cy="1559762"/>
            </a:xfrm>
            <a:prstGeom prst="rect">
              <a:avLst/>
            </a:prstGeom>
          </p:spPr>
          <p:txBody>
            <a:bodyPr anchor="ctr" rtlCol="false" tIns="50800" lIns="50800" bIns="50800" rIns="50800"/>
            <a:lstStyle/>
            <a:p>
              <a:pPr algn="ctr">
                <a:lnSpc>
                  <a:spcPts val="3639"/>
                </a:lnSpc>
              </a:pPr>
            </a:p>
          </p:txBody>
        </p:sp>
      </p:grpSp>
      <p:sp>
        <p:nvSpPr>
          <p:cNvPr name="Freeform 11" id="11"/>
          <p:cNvSpPr/>
          <p:nvPr/>
        </p:nvSpPr>
        <p:spPr>
          <a:xfrm flipH="false" flipV="false" rot="0">
            <a:off x="14304615" y="49629"/>
            <a:ext cx="3983385" cy="1419611"/>
          </a:xfrm>
          <a:custGeom>
            <a:avLst/>
            <a:gdLst/>
            <a:ahLst/>
            <a:cxnLst/>
            <a:rect r="r" b="b" t="t" l="l"/>
            <a:pathLst>
              <a:path h="1419611" w="3983385">
                <a:moveTo>
                  <a:pt x="0" y="0"/>
                </a:moveTo>
                <a:lnTo>
                  <a:pt x="3983385" y="0"/>
                </a:lnTo>
                <a:lnTo>
                  <a:pt x="3983385" y="1419611"/>
                </a:lnTo>
                <a:lnTo>
                  <a:pt x="0" y="1419611"/>
                </a:lnTo>
                <a:lnTo>
                  <a:pt x="0" y="0"/>
                </a:lnTo>
                <a:close/>
              </a:path>
            </a:pathLst>
          </a:custGeom>
          <a:blipFill>
            <a:blip r:embed="rId4"/>
            <a:stretch>
              <a:fillRect l="0" t="0" r="0" b="0"/>
            </a:stretch>
          </a:blipFill>
        </p:spPr>
      </p:sp>
      <p:sp>
        <p:nvSpPr>
          <p:cNvPr name="Freeform 12" id="12"/>
          <p:cNvSpPr/>
          <p:nvPr/>
        </p:nvSpPr>
        <p:spPr>
          <a:xfrm flipH="false" flipV="false" rot="0">
            <a:off x="12466916" y="7318909"/>
            <a:ext cx="3121511" cy="2412077"/>
          </a:xfrm>
          <a:custGeom>
            <a:avLst/>
            <a:gdLst/>
            <a:ahLst/>
            <a:cxnLst/>
            <a:rect r="r" b="b" t="t" l="l"/>
            <a:pathLst>
              <a:path h="2412077" w="3121511">
                <a:moveTo>
                  <a:pt x="0" y="0"/>
                </a:moveTo>
                <a:lnTo>
                  <a:pt x="3121511" y="0"/>
                </a:lnTo>
                <a:lnTo>
                  <a:pt x="3121511" y="2412077"/>
                </a:lnTo>
                <a:lnTo>
                  <a:pt x="0" y="241207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false" flipV="false" rot="0">
            <a:off x="15088000" y="6878219"/>
            <a:ext cx="2593342" cy="3521823"/>
          </a:xfrm>
          <a:custGeom>
            <a:avLst/>
            <a:gdLst/>
            <a:ahLst/>
            <a:cxnLst/>
            <a:rect r="r" b="b" t="t" l="l"/>
            <a:pathLst>
              <a:path h="3521823" w="2593342">
                <a:moveTo>
                  <a:pt x="0" y="0"/>
                </a:moveTo>
                <a:lnTo>
                  <a:pt x="2593342" y="0"/>
                </a:lnTo>
                <a:lnTo>
                  <a:pt x="2593342" y="3521822"/>
                </a:lnTo>
                <a:lnTo>
                  <a:pt x="0" y="3521822"/>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4" id="14"/>
          <p:cNvSpPr/>
          <p:nvPr/>
        </p:nvSpPr>
        <p:spPr>
          <a:xfrm flipH="false" flipV="false" rot="0">
            <a:off x="15588427" y="2429559"/>
            <a:ext cx="2699557" cy="2942296"/>
          </a:xfrm>
          <a:custGeom>
            <a:avLst/>
            <a:gdLst/>
            <a:ahLst/>
            <a:cxnLst/>
            <a:rect r="r" b="b" t="t" l="l"/>
            <a:pathLst>
              <a:path h="2942296" w="2699557">
                <a:moveTo>
                  <a:pt x="0" y="0"/>
                </a:moveTo>
                <a:lnTo>
                  <a:pt x="2699557" y="0"/>
                </a:lnTo>
                <a:lnTo>
                  <a:pt x="2699557" y="2942296"/>
                </a:lnTo>
                <a:lnTo>
                  <a:pt x="0" y="2942296"/>
                </a:lnTo>
                <a:lnTo>
                  <a:pt x="0" y="0"/>
                </a:lnTo>
                <a:close/>
              </a:path>
            </a:pathLst>
          </a:custGeom>
          <a:blipFill>
            <a:blip r:embed="rId9"/>
            <a:stretch>
              <a:fillRect l="0" t="0" r="0" b="0"/>
            </a:stretch>
          </a:blipFill>
        </p:spPr>
      </p:sp>
      <p:sp>
        <p:nvSpPr>
          <p:cNvPr name="TextBox 15" id="15"/>
          <p:cNvSpPr txBox="true"/>
          <p:nvPr/>
        </p:nvSpPr>
        <p:spPr>
          <a:xfrm rot="0">
            <a:off x="532487" y="3878199"/>
            <a:ext cx="17059668" cy="977235"/>
          </a:xfrm>
          <a:prstGeom prst="rect">
            <a:avLst/>
          </a:prstGeom>
        </p:spPr>
        <p:txBody>
          <a:bodyPr anchor="t" rtlCol="false" tIns="0" lIns="0" bIns="0" rIns="0">
            <a:spAutoFit/>
          </a:bodyPr>
          <a:lstStyle/>
          <a:p>
            <a:pPr algn="l">
              <a:lnSpc>
                <a:spcPts val="7561"/>
              </a:lnSpc>
              <a:spcBef>
                <a:spcPct val="0"/>
              </a:spcBef>
            </a:pPr>
            <a:r>
              <a:rPr lang="en-US" b="true" sz="5401" spc="270">
                <a:solidFill>
                  <a:srgbClr val="343434"/>
                </a:solidFill>
                <a:latin typeface="Telegraf Bold"/>
                <a:ea typeface="Telegraf Bold"/>
                <a:cs typeface="Telegraf Bold"/>
                <a:sym typeface="Telegraf Bold"/>
              </a:rPr>
              <a:t>🦇 BAT VS. RAT: THE FORAGE FILES</a:t>
            </a:r>
          </a:p>
        </p:txBody>
      </p:sp>
      <p:sp>
        <p:nvSpPr>
          <p:cNvPr name="TextBox 16" id="16"/>
          <p:cNvSpPr txBox="true"/>
          <p:nvPr/>
        </p:nvSpPr>
        <p:spPr>
          <a:xfrm rot="0">
            <a:off x="532487" y="5038481"/>
            <a:ext cx="15055940" cy="561973"/>
          </a:xfrm>
          <a:prstGeom prst="rect">
            <a:avLst/>
          </a:prstGeom>
        </p:spPr>
        <p:txBody>
          <a:bodyPr anchor="t" rtlCol="false" tIns="0" lIns="0" bIns="0" rIns="0">
            <a:spAutoFit/>
          </a:bodyPr>
          <a:lstStyle/>
          <a:p>
            <a:pPr algn="l">
              <a:lnSpc>
                <a:spcPts val="4200"/>
              </a:lnSpc>
              <a:spcBef>
                <a:spcPct val="0"/>
              </a:spcBef>
            </a:pPr>
            <a:r>
              <a:rPr lang="en-US" b="true" sz="3000" spc="327">
                <a:solidFill>
                  <a:srgbClr val="343434"/>
                </a:solidFill>
                <a:latin typeface="Telegraf Bold"/>
                <a:ea typeface="Telegraf Bold"/>
                <a:cs typeface="Telegraf Bold"/>
                <a:sym typeface="Telegraf Bold"/>
              </a:rPr>
              <a:t>INVESTIGATION A – DO BATS PERCEIVE RATS AS PREDATORS?</a:t>
            </a:r>
          </a:p>
        </p:txBody>
      </p:sp>
      <p:sp>
        <p:nvSpPr>
          <p:cNvPr name="TextBox 17" id="17"/>
          <p:cNvSpPr txBox="true"/>
          <p:nvPr/>
        </p:nvSpPr>
        <p:spPr>
          <a:xfrm rot="0">
            <a:off x="361083" y="7516092"/>
            <a:ext cx="6861339" cy="2118852"/>
          </a:xfrm>
          <a:prstGeom prst="rect">
            <a:avLst/>
          </a:prstGeom>
        </p:spPr>
        <p:txBody>
          <a:bodyPr anchor="t" rtlCol="false" tIns="0" lIns="0" bIns="0" rIns="0">
            <a:spAutoFit/>
          </a:bodyPr>
          <a:lstStyle/>
          <a:p>
            <a:pPr algn="just">
              <a:lnSpc>
                <a:spcPts val="3437"/>
              </a:lnSpc>
            </a:pPr>
            <a:r>
              <a:rPr lang="en-US" b="true" sz="2455" spc="122">
                <a:solidFill>
                  <a:srgbClr val="343434"/>
                </a:solidFill>
                <a:latin typeface="Canva Sans Bold"/>
                <a:ea typeface="Canva Sans Bold"/>
                <a:cs typeface="Canva Sans Bold"/>
                <a:sym typeface="Canva Sans Bold"/>
              </a:rPr>
              <a:t>AAKASH SHRESTHA_S384041</a:t>
            </a:r>
          </a:p>
          <a:p>
            <a:pPr algn="just">
              <a:lnSpc>
                <a:spcPts val="3437"/>
              </a:lnSpc>
            </a:pPr>
            <a:r>
              <a:rPr lang="en-US" b="true" sz="2455" spc="122">
                <a:solidFill>
                  <a:srgbClr val="343434"/>
                </a:solidFill>
                <a:latin typeface="Canva Sans Bold"/>
                <a:ea typeface="Canva Sans Bold"/>
                <a:cs typeface="Canva Sans Bold"/>
                <a:sym typeface="Canva Sans Bold"/>
              </a:rPr>
              <a:t>HADI RAHMAN MOHAMMED_S385676</a:t>
            </a:r>
          </a:p>
          <a:p>
            <a:pPr algn="just">
              <a:lnSpc>
                <a:spcPts val="3437"/>
              </a:lnSpc>
            </a:pPr>
            <a:r>
              <a:rPr lang="en-US" b="true" sz="2455" spc="122">
                <a:solidFill>
                  <a:srgbClr val="343434"/>
                </a:solidFill>
                <a:latin typeface="Canva Sans Bold"/>
                <a:ea typeface="Canva Sans Bold"/>
                <a:cs typeface="Canva Sans Bold"/>
                <a:sym typeface="Canva Sans Bold"/>
              </a:rPr>
              <a:t>ROCHAK BHUSAL_S384045</a:t>
            </a:r>
          </a:p>
          <a:p>
            <a:pPr algn="just">
              <a:lnSpc>
                <a:spcPts val="3437"/>
              </a:lnSpc>
            </a:pPr>
            <a:r>
              <a:rPr lang="en-US" b="true" sz="2455" spc="122">
                <a:solidFill>
                  <a:srgbClr val="343434"/>
                </a:solidFill>
                <a:latin typeface="Canva Sans Bold"/>
                <a:ea typeface="Canva Sans Bold"/>
                <a:cs typeface="Canva Sans Bold"/>
                <a:sym typeface="Canva Sans Bold"/>
              </a:rPr>
              <a:t>RUDRAKSH PATEL_S385718</a:t>
            </a:r>
          </a:p>
          <a:p>
            <a:pPr algn="just">
              <a:lnSpc>
                <a:spcPts val="3437"/>
              </a:lnSpc>
            </a:pPr>
          </a:p>
        </p:txBody>
      </p:sp>
      <p:sp>
        <p:nvSpPr>
          <p:cNvPr name="TextBox 18" id="18"/>
          <p:cNvSpPr txBox="true"/>
          <p:nvPr/>
        </p:nvSpPr>
        <p:spPr>
          <a:xfrm rot="0">
            <a:off x="532487" y="6821069"/>
            <a:ext cx="3742242" cy="497841"/>
          </a:xfrm>
          <a:prstGeom prst="rect">
            <a:avLst/>
          </a:prstGeom>
        </p:spPr>
        <p:txBody>
          <a:bodyPr anchor="t" rtlCol="false" tIns="0" lIns="0" bIns="0" rIns="0">
            <a:spAutoFit/>
          </a:bodyPr>
          <a:lstStyle/>
          <a:p>
            <a:pPr algn="ctr">
              <a:lnSpc>
                <a:spcPts val="4059"/>
              </a:lnSpc>
              <a:spcBef>
                <a:spcPct val="0"/>
              </a:spcBef>
            </a:pPr>
            <a:r>
              <a:rPr lang="en-US" sz="2899">
                <a:solidFill>
                  <a:srgbClr val="000000"/>
                </a:solidFill>
                <a:latin typeface="Anton"/>
                <a:ea typeface="Anton"/>
                <a:cs typeface="Anton"/>
                <a:sym typeface="Anton"/>
              </a:rPr>
              <a:t>Group Members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2384366" y="-196806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sp>
        <p:nvSpPr>
          <p:cNvPr name="Freeform 3" id="3"/>
          <p:cNvSpPr/>
          <p:nvPr/>
        </p:nvSpPr>
        <p:spPr>
          <a:xfrm flipH="false" flipV="false" rot="0">
            <a:off x="11431877" y="633234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sp>
        <p:nvSpPr>
          <p:cNvPr name="TextBox 4" id="4"/>
          <p:cNvSpPr txBox="true"/>
          <p:nvPr/>
        </p:nvSpPr>
        <p:spPr>
          <a:xfrm rot="0">
            <a:off x="5617980" y="1133475"/>
            <a:ext cx="9839773" cy="1317057"/>
          </a:xfrm>
          <a:prstGeom prst="rect">
            <a:avLst/>
          </a:prstGeom>
        </p:spPr>
        <p:txBody>
          <a:bodyPr anchor="t" rtlCol="false" tIns="0" lIns="0" bIns="0" rIns="0">
            <a:spAutoFit/>
          </a:bodyPr>
          <a:lstStyle/>
          <a:p>
            <a:pPr algn="l">
              <a:lnSpc>
                <a:spcPts val="9059"/>
              </a:lnSpc>
            </a:pPr>
            <a:r>
              <a:rPr lang="en-US" sz="9339" b="true">
                <a:solidFill>
                  <a:srgbClr val="343434"/>
                </a:solidFill>
                <a:latin typeface="Telegraf Bold"/>
                <a:ea typeface="Telegraf Bold"/>
                <a:cs typeface="Telegraf Bold"/>
                <a:sym typeface="Telegraf Bold"/>
              </a:rPr>
              <a:t>BACKGROUND</a:t>
            </a:r>
          </a:p>
        </p:txBody>
      </p:sp>
      <p:sp>
        <p:nvSpPr>
          <p:cNvPr name="TextBox 5" id="5"/>
          <p:cNvSpPr txBox="true"/>
          <p:nvPr/>
        </p:nvSpPr>
        <p:spPr>
          <a:xfrm rot="0">
            <a:off x="5749551" y="2534768"/>
            <a:ext cx="8717104" cy="651209"/>
          </a:xfrm>
          <a:prstGeom prst="rect">
            <a:avLst/>
          </a:prstGeom>
        </p:spPr>
        <p:txBody>
          <a:bodyPr anchor="t" rtlCol="false" tIns="0" lIns="0" bIns="0" rIns="0">
            <a:spAutoFit/>
          </a:bodyPr>
          <a:lstStyle/>
          <a:p>
            <a:pPr algn="l">
              <a:lnSpc>
                <a:spcPts val="5056"/>
              </a:lnSpc>
              <a:spcBef>
                <a:spcPct val="0"/>
              </a:spcBef>
            </a:pPr>
            <a:r>
              <a:rPr lang="en-US" sz="3611" spc="86">
                <a:solidFill>
                  <a:srgbClr val="343434"/>
                </a:solidFill>
                <a:latin typeface="Telegraf"/>
                <a:ea typeface="Telegraf"/>
                <a:cs typeface="Telegraf"/>
                <a:sym typeface="Telegraf"/>
              </a:rPr>
              <a:t>BAT VS. RAT: THE FORAGE FILES</a:t>
            </a:r>
          </a:p>
        </p:txBody>
      </p:sp>
      <p:sp>
        <p:nvSpPr>
          <p:cNvPr name="TextBox 6" id="6"/>
          <p:cNvSpPr txBox="true"/>
          <p:nvPr/>
        </p:nvSpPr>
        <p:spPr>
          <a:xfrm rot="0">
            <a:off x="2956907" y="3755865"/>
            <a:ext cx="14302393" cy="5280025"/>
          </a:xfrm>
          <a:prstGeom prst="rect">
            <a:avLst/>
          </a:prstGeom>
        </p:spPr>
        <p:txBody>
          <a:bodyPr anchor="t" rtlCol="false" tIns="0" lIns="0" bIns="0" rIns="0">
            <a:spAutoFit/>
          </a:bodyPr>
          <a:lstStyle/>
          <a:p>
            <a:pPr algn="l">
              <a:lnSpc>
                <a:spcPts val="3499"/>
              </a:lnSpc>
            </a:pPr>
            <a:r>
              <a:rPr lang="en-US" sz="2499" spc="124" b="true">
                <a:solidFill>
                  <a:srgbClr val="343434"/>
                </a:solidFill>
                <a:latin typeface="Telegraf Bold"/>
                <a:ea typeface="Telegraf Bold"/>
                <a:cs typeface="Telegraf Bold"/>
                <a:sym typeface="Telegraf Bold"/>
              </a:rPr>
              <a:t>Egyptian Fruit Bats are nocturnal animals that rely heavily on fruit sources for food. However, Black Rats, which are also nocturnal, often invade the same feeding platforms.</a:t>
            </a:r>
          </a:p>
          <a:p>
            <a:pPr algn="l">
              <a:lnSpc>
                <a:spcPts val="3499"/>
              </a:lnSpc>
            </a:pPr>
            <a:r>
              <a:rPr lang="en-US" sz="2499" spc="124" b="true">
                <a:solidFill>
                  <a:srgbClr val="343434"/>
                </a:solidFill>
                <a:latin typeface="Telegraf Bold"/>
                <a:ea typeface="Telegraf Bold"/>
                <a:cs typeface="Telegraf Bold"/>
                <a:sym typeface="Telegraf Bold"/>
              </a:rPr>
              <a:t>This overlap in feeding times and spaces leads to frequent interactions between bats and rats. The key question for zoologists was: are these interactions simply competition over food, or do bats actually perceive rats as potential predators?</a:t>
            </a:r>
          </a:p>
          <a:p>
            <a:pPr algn="l">
              <a:lnSpc>
                <a:spcPts val="3499"/>
              </a:lnSpc>
            </a:pPr>
            <a:r>
              <a:rPr lang="en-US" sz="2499" spc="124" b="true">
                <a:solidFill>
                  <a:srgbClr val="343434"/>
                </a:solidFill>
                <a:latin typeface="Telegraf Bold"/>
                <a:ea typeface="Telegraf Bold"/>
                <a:cs typeface="Telegraf Bold"/>
                <a:sym typeface="Telegraf Bold"/>
              </a:rPr>
              <a:t>To investigate this, the research team conducted a 7-month observational study in a semi-natural bat colony, setting up food platforms and recording animal behaviour using surveillance cameras. The video footage was then carefully annotated to capture behavioural patterns such as risk-taking, avoidance, and foraging success.</a:t>
            </a:r>
          </a:p>
          <a:p>
            <a:pPr algn="l">
              <a:lnSpc>
                <a:spcPts val="3499"/>
              </a:lnSpc>
              <a:spcBef>
                <a:spcPct val="0"/>
              </a:spcBef>
            </a:pPr>
          </a:p>
        </p:txBody>
      </p:sp>
      <p:grpSp>
        <p:nvGrpSpPr>
          <p:cNvPr name="Group 7" id="7"/>
          <p:cNvGrpSpPr/>
          <p:nvPr/>
        </p:nvGrpSpPr>
        <p:grpSpPr>
          <a:xfrm rot="0">
            <a:off x="-408865" y="-392510"/>
            <a:ext cx="1437565" cy="11072020"/>
            <a:chOff x="0" y="0"/>
            <a:chExt cx="378618" cy="2916088"/>
          </a:xfrm>
        </p:grpSpPr>
        <p:sp>
          <p:nvSpPr>
            <p:cNvPr name="Freeform 8" id="8"/>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9" id="9"/>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114668" y="-3157079"/>
            <a:ext cx="15827806" cy="6707033"/>
          </a:xfrm>
          <a:custGeom>
            <a:avLst/>
            <a:gdLst/>
            <a:ahLst/>
            <a:cxnLst/>
            <a:rect r="r" b="b" t="t" l="l"/>
            <a:pathLst>
              <a:path h="6707033" w="15827806">
                <a:moveTo>
                  <a:pt x="0" y="0"/>
                </a:moveTo>
                <a:lnTo>
                  <a:pt x="15827806" y="0"/>
                </a:lnTo>
                <a:lnTo>
                  <a:pt x="15827806" y="6707033"/>
                </a:lnTo>
                <a:lnTo>
                  <a:pt x="0" y="6707033"/>
                </a:lnTo>
                <a:lnTo>
                  <a:pt x="0" y="0"/>
                </a:lnTo>
                <a:close/>
              </a:path>
            </a:pathLst>
          </a:custGeom>
          <a:blipFill>
            <a:blip r:embed="rId2"/>
            <a:stretch>
              <a:fillRect l="0" t="0" r="0" b="0"/>
            </a:stretch>
          </a:blipFill>
        </p:spPr>
      </p:sp>
      <p:sp>
        <p:nvSpPr>
          <p:cNvPr name="Freeform 3" id="3"/>
          <p:cNvSpPr/>
          <p:nvPr/>
        </p:nvSpPr>
        <p:spPr>
          <a:xfrm flipH="true" flipV="false" rot="-2120312">
            <a:off x="-2273262" y="8331539"/>
            <a:ext cx="12760102" cy="5407093"/>
          </a:xfrm>
          <a:custGeom>
            <a:avLst/>
            <a:gdLst/>
            <a:ahLst/>
            <a:cxnLst/>
            <a:rect r="r" b="b" t="t" l="l"/>
            <a:pathLst>
              <a:path h="5407093" w="12760102">
                <a:moveTo>
                  <a:pt x="12760102" y="0"/>
                </a:moveTo>
                <a:lnTo>
                  <a:pt x="0" y="0"/>
                </a:lnTo>
                <a:lnTo>
                  <a:pt x="0" y="5407093"/>
                </a:lnTo>
                <a:lnTo>
                  <a:pt x="12760102" y="5407093"/>
                </a:lnTo>
                <a:lnTo>
                  <a:pt x="12760102" y="0"/>
                </a:lnTo>
                <a:close/>
              </a:path>
            </a:pathLst>
          </a:custGeom>
          <a:blipFill>
            <a:blip r:embed="rId2"/>
            <a:stretch>
              <a:fillRect l="0" t="0" r="0" b="0"/>
            </a:stretch>
          </a:blipFill>
        </p:spPr>
      </p:sp>
      <p:grpSp>
        <p:nvGrpSpPr>
          <p:cNvPr name="Group 4" id="4"/>
          <p:cNvGrpSpPr/>
          <p:nvPr/>
        </p:nvGrpSpPr>
        <p:grpSpPr>
          <a:xfrm rot="0">
            <a:off x="-408865"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869338" y="2044671"/>
            <a:ext cx="10245330" cy="983761"/>
          </a:xfrm>
          <a:prstGeom prst="rect">
            <a:avLst/>
          </a:prstGeom>
        </p:spPr>
        <p:txBody>
          <a:bodyPr anchor="t" rtlCol="false" tIns="0" lIns="0" bIns="0" rIns="0">
            <a:spAutoFit/>
          </a:bodyPr>
          <a:lstStyle/>
          <a:p>
            <a:pPr algn="l">
              <a:lnSpc>
                <a:spcPts val="6731"/>
              </a:lnSpc>
            </a:pPr>
            <a:r>
              <a:rPr lang="en-US" sz="6939" b="true">
                <a:solidFill>
                  <a:srgbClr val="343434"/>
                </a:solidFill>
                <a:latin typeface="Telegraf Bold"/>
                <a:ea typeface="Telegraf Bold"/>
                <a:cs typeface="Telegraf Bold"/>
                <a:sym typeface="Telegraf Bold"/>
              </a:rPr>
              <a:t>INVESTIGATION AIM</a:t>
            </a:r>
          </a:p>
        </p:txBody>
      </p:sp>
      <p:sp>
        <p:nvSpPr>
          <p:cNvPr name="TextBox 8" id="8"/>
          <p:cNvSpPr txBox="true"/>
          <p:nvPr/>
        </p:nvSpPr>
        <p:spPr>
          <a:xfrm rot="0">
            <a:off x="1869338" y="4286180"/>
            <a:ext cx="8818698" cy="3123839"/>
          </a:xfrm>
          <a:prstGeom prst="rect">
            <a:avLst/>
          </a:prstGeom>
        </p:spPr>
        <p:txBody>
          <a:bodyPr anchor="t" rtlCol="false" tIns="0" lIns="0" bIns="0" rIns="0">
            <a:spAutoFit/>
          </a:bodyPr>
          <a:lstStyle/>
          <a:p>
            <a:pPr algn="l">
              <a:lnSpc>
                <a:spcPts val="3551"/>
              </a:lnSpc>
              <a:spcBef>
                <a:spcPct val="0"/>
              </a:spcBef>
            </a:pPr>
            <a:r>
              <a:rPr lang="en-US" b="true" sz="2536" spc="126">
                <a:solidFill>
                  <a:srgbClr val="343434"/>
                </a:solidFill>
                <a:latin typeface="Telegraf Bold"/>
                <a:ea typeface="Telegraf Bold"/>
                <a:cs typeface="Telegraf Bold"/>
                <a:sym typeface="Telegraf Bold"/>
              </a:rPr>
              <a:t>The key question is whether bats perceive rats only as competitors or as predators. If bats see rats as predators, we should expect avoidance behaviours — being vigilant, delaying their landing, or retreating. If they see them as competitors, bats might instead take risks, challenging or ignoring the rats to secure food.</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396741" y="-2484725"/>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0">
            <a:off x="10986204" y="6250419"/>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177011" y="1123950"/>
            <a:ext cx="12765895" cy="1201939"/>
          </a:xfrm>
          <a:prstGeom prst="rect">
            <a:avLst/>
          </a:prstGeom>
        </p:spPr>
        <p:txBody>
          <a:bodyPr anchor="t" rtlCol="false" tIns="0" lIns="0" bIns="0" rIns="0">
            <a:spAutoFit/>
          </a:bodyPr>
          <a:lstStyle/>
          <a:p>
            <a:pPr algn="l">
              <a:lnSpc>
                <a:spcPts val="8283"/>
              </a:lnSpc>
            </a:pPr>
            <a:r>
              <a:rPr lang="en-US" sz="8539" b="true">
                <a:solidFill>
                  <a:srgbClr val="343434"/>
                </a:solidFill>
                <a:latin typeface="Telegraf Bold"/>
                <a:ea typeface="Telegraf Bold"/>
                <a:cs typeface="Telegraf Bold"/>
                <a:sym typeface="Telegraf Bold"/>
              </a:rPr>
              <a:t>DATASET 1 OVERVIEW</a:t>
            </a:r>
          </a:p>
        </p:txBody>
      </p:sp>
      <p:sp>
        <p:nvSpPr>
          <p:cNvPr name="TextBox 8" id="8"/>
          <p:cNvSpPr txBox="true"/>
          <p:nvPr/>
        </p:nvSpPr>
        <p:spPr>
          <a:xfrm rot="0">
            <a:off x="8420332" y="3924033"/>
            <a:ext cx="8597963" cy="4586097"/>
          </a:xfrm>
          <a:prstGeom prst="rect">
            <a:avLst/>
          </a:prstGeom>
        </p:spPr>
        <p:txBody>
          <a:bodyPr anchor="t" rtlCol="false" tIns="0" lIns="0" bIns="0" rIns="0">
            <a:spAutoFit/>
          </a:bodyPr>
          <a:lstStyle/>
          <a:p>
            <a:pPr algn="l">
              <a:lnSpc>
                <a:spcPts val="3045"/>
              </a:lnSpc>
            </a:pPr>
            <a:r>
              <a:rPr lang="en-US" sz="2175" spc="108" b="true">
                <a:solidFill>
                  <a:srgbClr val="343434"/>
                </a:solidFill>
                <a:latin typeface="Telegraf Bold"/>
                <a:ea typeface="Telegraf Bold"/>
                <a:cs typeface="Telegraf Bold"/>
                <a:sym typeface="Telegraf Bold"/>
              </a:rPr>
              <a:t>The first dataset focuses on what happens each time a bat lands on a provisioned food platform when </a:t>
            </a:r>
            <a:r>
              <a:rPr lang="en-US" sz="2175" spc="108" b="true">
                <a:solidFill>
                  <a:srgbClr val="343434"/>
                </a:solidFill>
                <a:latin typeface="Telegraf Bold"/>
                <a:ea typeface="Telegraf Bold"/>
                <a:cs typeface="Telegraf Bold"/>
                <a:sym typeface="Telegraf Bold"/>
              </a:rPr>
              <a:t>rats are present. Each row in this dataset is a unique, single bat landing on the food platform. It further describes the situational context and a bat’s observed behaviours following its landing. The zoologists manually detected each bat landings from the collected surveillance video footage, as previously described. Behavioural variables such as vigilance and foraging success of each landing were then manually annotated and quantified by watching the video recordings</a:t>
            </a:r>
          </a:p>
          <a:p>
            <a:pPr algn="l">
              <a:lnSpc>
                <a:spcPts val="3045"/>
              </a:lnSpc>
              <a:spcBef>
                <a:spcPct val="0"/>
              </a:spcBef>
            </a:pPr>
          </a:p>
        </p:txBody>
      </p:sp>
      <p:graphicFrame>
        <p:nvGraphicFramePr>
          <p:cNvPr name="Object 9" id="9"/>
          <p:cNvGraphicFramePr/>
          <p:nvPr/>
        </p:nvGraphicFramePr>
        <p:xfrm>
          <a:off x="659126" y="3990708"/>
          <a:ext cx="16344900" cy="3352800"/>
        </p:xfrm>
        <a:graphic>
          <a:graphicData uri="http://schemas.openxmlformats.org/presentationml/2006/ole">
            <p:oleObj imgW="19608800" imgH="6616700" r:id="rId5" progId="Excel.Sheet.12" name="Worksheet">
              <p:embed/>
              <p:pic>
                <p:nvPicPr>
                  <p:cNvPr name="" id="0"/>
                  <p:cNvPicPr/>
                  <p:nvPr/>
                </p:nvPicPr>
                <p:blipFill>
                  <a:blip r:embed="rId4"/>
                  <a:stretch>
                    <a:fillRect/>
                  </a:stretch>
                </p:blipFill>
                <p:spPr>
                  <a:xfrm>
                    <a:off x="1270000" y="1270000"/>
                    <a:ext cx="1270000" cy="1270000"/>
                  </a:xfrm>
                  <a:prstGeom prst="rect"/>
                </p:spPr>
              </p:pic>
            </p:oleObj>
          </a:graphicData>
        </a:graphic>
      </p:graphicFrame>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1573752" y="-1485716"/>
            <a:ext cx="12701350" cy="5382197"/>
          </a:xfrm>
          <a:custGeom>
            <a:avLst/>
            <a:gdLst/>
            <a:ahLst/>
            <a:cxnLst/>
            <a:rect r="r" b="b" t="t" l="l"/>
            <a:pathLst>
              <a:path h="5382197" w="12701350">
                <a:moveTo>
                  <a:pt x="0" y="0"/>
                </a:moveTo>
                <a:lnTo>
                  <a:pt x="12701349" y="0"/>
                </a:lnTo>
                <a:lnTo>
                  <a:pt x="12701349" y="5382196"/>
                </a:lnTo>
                <a:lnTo>
                  <a:pt x="0" y="5382196"/>
                </a:lnTo>
                <a:lnTo>
                  <a:pt x="0" y="0"/>
                </a:lnTo>
                <a:close/>
              </a:path>
            </a:pathLst>
          </a:custGeom>
          <a:blipFill>
            <a:blip r:embed="rId2"/>
            <a:stretch>
              <a:fillRect l="0" t="0" r="0" b="0"/>
            </a:stretch>
          </a:blipFill>
        </p:spPr>
      </p:sp>
      <p:sp>
        <p:nvSpPr>
          <p:cNvPr name="Freeform 3" id="3"/>
          <p:cNvSpPr/>
          <p:nvPr/>
        </p:nvSpPr>
        <p:spPr>
          <a:xfrm flipH="false" flipV="false" rot="0">
            <a:off x="-5757109" y="7615752"/>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264102" y="1739924"/>
            <a:ext cx="12930676" cy="1201939"/>
          </a:xfrm>
          <a:prstGeom prst="rect">
            <a:avLst/>
          </a:prstGeom>
        </p:spPr>
        <p:txBody>
          <a:bodyPr anchor="t" rtlCol="false" tIns="0" lIns="0" bIns="0" rIns="0">
            <a:spAutoFit/>
          </a:bodyPr>
          <a:lstStyle/>
          <a:p>
            <a:pPr algn="l">
              <a:lnSpc>
                <a:spcPts val="8283"/>
              </a:lnSpc>
            </a:pPr>
            <a:r>
              <a:rPr lang="en-US" sz="8539" b="true">
                <a:solidFill>
                  <a:srgbClr val="343434"/>
                </a:solidFill>
                <a:latin typeface="Telegraf Bold"/>
                <a:ea typeface="Telegraf Bold"/>
                <a:cs typeface="Telegraf Bold"/>
                <a:sym typeface="Telegraf Bold"/>
              </a:rPr>
              <a:t>DATASET 2 OVERVIEW</a:t>
            </a:r>
          </a:p>
        </p:txBody>
      </p:sp>
      <p:sp>
        <p:nvSpPr>
          <p:cNvPr name="TextBox 8" id="8"/>
          <p:cNvSpPr txBox="true"/>
          <p:nvPr/>
        </p:nvSpPr>
        <p:spPr>
          <a:xfrm rot="0">
            <a:off x="1028700" y="4229889"/>
            <a:ext cx="8115300" cy="4916380"/>
          </a:xfrm>
          <a:prstGeom prst="rect">
            <a:avLst/>
          </a:prstGeom>
        </p:spPr>
        <p:txBody>
          <a:bodyPr anchor="t" rtlCol="false" tIns="0" lIns="0" bIns="0" rIns="0">
            <a:spAutoFit/>
          </a:bodyPr>
          <a:lstStyle/>
          <a:p>
            <a:pPr algn="l">
              <a:lnSpc>
                <a:spcPts val="3261"/>
              </a:lnSpc>
            </a:pPr>
            <a:r>
              <a:rPr lang="en-US" sz="2329" spc="116" b="true">
                <a:solidFill>
                  <a:srgbClr val="343434"/>
                </a:solidFill>
                <a:latin typeface="Telegraf Bold"/>
                <a:ea typeface="Telegraf Bold"/>
                <a:cs typeface="Telegraf Bold"/>
                <a:sym typeface="Telegraf Bold"/>
              </a:rPr>
              <a:t>The second dataset focuses on rats’ arrival events at the food platform. Each row in the dataset represents </a:t>
            </a:r>
            <a:r>
              <a:rPr lang="en-US" sz="2329" spc="116" b="true">
                <a:solidFill>
                  <a:srgbClr val="343434"/>
                </a:solidFill>
                <a:latin typeface="Telegraf Bold"/>
                <a:ea typeface="Telegraf Bold"/>
                <a:cs typeface="Telegraf Bold"/>
                <a:sym typeface="Telegraf Bold"/>
              </a:rPr>
              <a:t>the outcome of a 30-minute continuous video surveillance recording of the same food platform as the one mentioned in dataset1.csv. The number of unique rat arrivals within each 30-minute interval was then manually counted from the recordings and aggregated. The dataset contains some other observations, such as the total number of bat landings and estimated food depletion in each period.</a:t>
            </a:r>
          </a:p>
          <a:p>
            <a:pPr algn="l">
              <a:lnSpc>
                <a:spcPts val="3261"/>
              </a:lnSpc>
              <a:spcBef>
                <a:spcPct val="0"/>
              </a:spcBef>
            </a:pPr>
          </a:p>
        </p:txBody>
      </p:sp>
      <p:graphicFrame>
        <p:nvGraphicFramePr>
          <p:cNvPr name="Object 9" id="9"/>
          <p:cNvGraphicFramePr/>
          <p:nvPr/>
        </p:nvGraphicFramePr>
        <p:xfrm>
          <a:off x="10145327" y="4306089"/>
          <a:ext cx="10058400" cy="2514600"/>
        </p:xfrm>
        <a:graphic>
          <a:graphicData uri="http://schemas.openxmlformats.org/presentationml/2006/ole">
            <p:oleObj imgW="12065000" imgH="4521200" r:id="rId5" progId="Excel.Sheet.12" name="Worksheet">
              <p:embed/>
              <p:pic>
                <p:nvPicPr>
                  <p:cNvPr name="" id="0"/>
                  <p:cNvPicPr/>
                  <p:nvPr/>
                </p:nvPicPr>
                <p:blipFill>
                  <a:blip r:embed="rId4"/>
                  <a:stretch>
                    <a:fillRect/>
                  </a:stretch>
                </p:blipFill>
                <p:spPr>
                  <a:xfrm>
                    <a:off x="1270000" y="1270000"/>
                    <a:ext cx="1270000" cy="1270000"/>
                  </a:xfrm>
                  <a:prstGeom prst="rect"/>
                </p:spPr>
              </p:pic>
            </p:oleObj>
          </a:graphicData>
        </a:graphic>
      </p:graphicFrame>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1573752" y="-1485716"/>
            <a:ext cx="12701350" cy="5382197"/>
          </a:xfrm>
          <a:custGeom>
            <a:avLst/>
            <a:gdLst/>
            <a:ahLst/>
            <a:cxnLst/>
            <a:rect r="r" b="b" t="t" l="l"/>
            <a:pathLst>
              <a:path h="5382197" w="12701350">
                <a:moveTo>
                  <a:pt x="0" y="0"/>
                </a:moveTo>
                <a:lnTo>
                  <a:pt x="12701349" y="0"/>
                </a:lnTo>
                <a:lnTo>
                  <a:pt x="12701349" y="5382196"/>
                </a:lnTo>
                <a:lnTo>
                  <a:pt x="0" y="5382196"/>
                </a:lnTo>
                <a:lnTo>
                  <a:pt x="0" y="0"/>
                </a:lnTo>
                <a:close/>
              </a:path>
            </a:pathLst>
          </a:custGeom>
          <a:blipFill>
            <a:blip r:embed="rId2"/>
            <a:stretch>
              <a:fillRect l="0" t="0" r="0" b="0"/>
            </a:stretch>
          </a:blipFill>
        </p:spPr>
      </p:sp>
      <p:sp>
        <p:nvSpPr>
          <p:cNvPr name="Freeform 3" id="3"/>
          <p:cNvSpPr/>
          <p:nvPr/>
        </p:nvSpPr>
        <p:spPr>
          <a:xfrm flipH="false" flipV="false" rot="0">
            <a:off x="-5757109" y="7615752"/>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1658108" y="3365587"/>
            <a:ext cx="7109348" cy="5640166"/>
          </a:xfrm>
          <a:custGeom>
            <a:avLst/>
            <a:gdLst/>
            <a:ahLst/>
            <a:cxnLst/>
            <a:rect r="r" b="b" t="t" l="l"/>
            <a:pathLst>
              <a:path h="5640166" w="7109348">
                <a:moveTo>
                  <a:pt x="0" y="0"/>
                </a:moveTo>
                <a:lnTo>
                  <a:pt x="7109347" y="0"/>
                </a:lnTo>
                <a:lnTo>
                  <a:pt x="7109347" y="5640165"/>
                </a:lnTo>
                <a:lnTo>
                  <a:pt x="0" y="5640165"/>
                </a:lnTo>
                <a:lnTo>
                  <a:pt x="0" y="0"/>
                </a:lnTo>
                <a:close/>
              </a:path>
            </a:pathLst>
          </a:custGeom>
          <a:blipFill>
            <a:blip r:embed="rId4"/>
            <a:stretch>
              <a:fillRect l="0" t="0" r="0" b="0"/>
            </a:stretch>
          </a:blipFill>
        </p:spPr>
      </p:sp>
      <p:sp>
        <p:nvSpPr>
          <p:cNvPr name="TextBox 8" id="8"/>
          <p:cNvSpPr txBox="true"/>
          <p:nvPr/>
        </p:nvSpPr>
        <p:spPr>
          <a:xfrm rot="0">
            <a:off x="3712286" y="652038"/>
            <a:ext cx="12930676" cy="1201939"/>
          </a:xfrm>
          <a:prstGeom prst="rect">
            <a:avLst/>
          </a:prstGeom>
        </p:spPr>
        <p:txBody>
          <a:bodyPr anchor="t" rtlCol="false" tIns="0" lIns="0" bIns="0" rIns="0">
            <a:spAutoFit/>
          </a:bodyPr>
          <a:lstStyle/>
          <a:p>
            <a:pPr algn="l">
              <a:lnSpc>
                <a:spcPts val="8283"/>
              </a:lnSpc>
            </a:pPr>
            <a:r>
              <a:rPr lang="en-US" sz="8539" b="true">
                <a:solidFill>
                  <a:srgbClr val="343434"/>
                </a:solidFill>
                <a:latin typeface="Telegraf Bold"/>
                <a:ea typeface="Telegraf Bold"/>
                <a:cs typeface="Telegraf Bold"/>
                <a:sym typeface="Telegraf Bold"/>
              </a:rPr>
              <a:t>ANALYSIS</a:t>
            </a:r>
          </a:p>
        </p:txBody>
      </p:sp>
      <p:sp>
        <p:nvSpPr>
          <p:cNvPr name="TextBox 9" id="9"/>
          <p:cNvSpPr txBox="true"/>
          <p:nvPr/>
        </p:nvSpPr>
        <p:spPr>
          <a:xfrm rot="0">
            <a:off x="9979960" y="5144012"/>
            <a:ext cx="6459853" cy="2128458"/>
          </a:xfrm>
          <a:prstGeom prst="rect">
            <a:avLst/>
          </a:prstGeom>
        </p:spPr>
        <p:txBody>
          <a:bodyPr anchor="t" rtlCol="false" tIns="0" lIns="0" bIns="0" rIns="0">
            <a:spAutoFit/>
          </a:bodyPr>
          <a:lstStyle/>
          <a:p>
            <a:pPr algn="ctr">
              <a:lnSpc>
                <a:spcPts val="3433"/>
              </a:lnSpc>
              <a:spcBef>
                <a:spcPct val="0"/>
              </a:spcBef>
            </a:pPr>
            <a:r>
              <a:rPr lang="en-US" sz="2452">
                <a:solidFill>
                  <a:srgbClr val="343434"/>
                </a:solidFill>
                <a:latin typeface="TT Hoves"/>
                <a:ea typeface="TT Hoves"/>
                <a:cs typeface="TT Hoves"/>
                <a:sym typeface="TT Hoves"/>
              </a:rPr>
              <a:t>This chart compares how often bats were rewarded with food based on whether they took risks or not.</a:t>
            </a:r>
          </a:p>
          <a:p>
            <a:pPr algn="ctr">
              <a:lnSpc>
                <a:spcPts val="3433"/>
              </a:lnSpc>
              <a:spcBef>
                <a:spcPct val="0"/>
              </a:spcBef>
            </a:pPr>
            <a:r>
              <a:rPr lang="en-US" sz="2452">
                <a:solidFill>
                  <a:srgbClr val="343434"/>
                </a:solidFill>
                <a:latin typeface="TT Hoves"/>
                <a:ea typeface="TT Hoves"/>
                <a:cs typeface="TT Hoves"/>
                <a:sym typeface="TT Hoves"/>
              </a:rPr>
              <a:t>It helps us see if risk-taking actually increases the chance of getting food.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1573752" y="-1485716"/>
            <a:ext cx="12701350" cy="5382197"/>
          </a:xfrm>
          <a:custGeom>
            <a:avLst/>
            <a:gdLst/>
            <a:ahLst/>
            <a:cxnLst/>
            <a:rect r="r" b="b" t="t" l="l"/>
            <a:pathLst>
              <a:path h="5382197" w="12701350">
                <a:moveTo>
                  <a:pt x="0" y="0"/>
                </a:moveTo>
                <a:lnTo>
                  <a:pt x="12701349" y="0"/>
                </a:lnTo>
                <a:lnTo>
                  <a:pt x="12701349" y="5382196"/>
                </a:lnTo>
                <a:lnTo>
                  <a:pt x="0" y="5382196"/>
                </a:lnTo>
                <a:lnTo>
                  <a:pt x="0" y="0"/>
                </a:lnTo>
                <a:close/>
              </a:path>
            </a:pathLst>
          </a:custGeom>
          <a:blipFill>
            <a:blip r:embed="rId2"/>
            <a:stretch>
              <a:fillRect l="0" t="0" r="0" b="0"/>
            </a:stretch>
          </a:blipFill>
        </p:spPr>
      </p:sp>
      <p:sp>
        <p:nvSpPr>
          <p:cNvPr name="Freeform 3" id="3"/>
          <p:cNvSpPr/>
          <p:nvPr/>
        </p:nvSpPr>
        <p:spPr>
          <a:xfrm flipH="false" flipV="false" rot="0">
            <a:off x="-5757109" y="7615752"/>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Freeform 7" id="7"/>
          <p:cNvSpPr/>
          <p:nvPr/>
        </p:nvSpPr>
        <p:spPr>
          <a:xfrm flipH="false" flipV="false" rot="0">
            <a:off x="3006079" y="2789312"/>
            <a:ext cx="10261312" cy="4708376"/>
          </a:xfrm>
          <a:custGeom>
            <a:avLst/>
            <a:gdLst/>
            <a:ahLst/>
            <a:cxnLst/>
            <a:rect r="r" b="b" t="t" l="l"/>
            <a:pathLst>
              <a:path h="4708376" w="10261312">
                <a:moveTo>
                  <a:pt x="0" y="0"/>
                </a:moveTo>
                <a:lnTo>
                  <a:pt x="10261312" y="0"/>
                </a:lnTo>
                <a:lnTo>
                  <a:pt x="10261312" y="4708376"/>
                </a:lnTo>
                <a:lnTo>
                  <a:pt x="0" y="4708376"/>
                </a:lnTo>
                <a:lnTo>
                  <a:pt x="0" y="0"/>
                </a:lnTo>
                <a:close/>
              </a:path>
            </a:pathLst>
          </a:custGeom>
          <a:blipFill>
            <a:blip r:embed="rId4"/>
            <a:stretch>
              <a:fillRect l="0" t="-670" r="0" b="-670"/>
            </a:stretch>
          </a:blipFill>
        </p:spPr>
      </p:sp>
      <p:sp>
        <p:nvSpPr>
          <p:cNvPr name="TextBox 8" id="8"/>
          <p:cNvSpPr txBox="true"/>
          <p:nvPr/>
        </p:nvSpPr>
        <p:spPr>
          <a:xfrm rot="0">
            <a:off x="4559734" y="652038"/>
            <a:ext cx="12930676" cy="1201939"/>
          </a:xfrm>
          <a:prstGeom prst="rect">
            <a:avLst/>
          </a:prstGeom>
        </p:spPr>
        <p:txBody>
          <a:bodyPr anchor="t" rtlCol="false" tIns="0" lIns="0" bIns="0" rIns="0">
            <a:spAutoFit/>
          </a:bodyPr>
          <a:lstStyle/>
          <a:p>
            <a:pPr algn="l">
              <a:lnSpc>
                <a:spcPts val="8283"/>
              </a:lnSpc>
            </a:pPr>
            <a:r>
              <a:rPr lang="en-US" sz="8539" b="true">
                <a:solidFill>
                  <a:srgbClr val="343434"/>
                </a:solidFill>
                <a:latin typeface="Telegraf Bold"/>
                <a:ea typeface="Telegraf Bold"/>
                <a:cs typeface="Telegraf Bold"/>
                <a:sym typeface="Telegraf Bold"/>
              </a:rPr>
              <a:t>ANALYSIS</a:t>
            </a:r>
          </a:p>
        </p:txBody>
      </p:sp>
      <p:sp>
        <p:nvSpPr>
          <p:cNvPr name="TextBox 9" id="9"/>
          <p:cNvSpPr txBox="true"/>
          <p:nvPr/>
        </p:nvSpPr>
        <p:spPr>
          <a:xfrm rot="0">
            <a:off x="1028700" y="7939220"/>
            <a:ext cx="15433084" cy="842583"/>
          </a:xfrm>
          <a:prstGeom prst="rect">
            <a:avLst/>
          </a:prstGeom>
        </p:spPr>
        <p:txBody>
          <a:bodyPr anchor="t" rtlCol="false" tIns="0" lIns="0" bIns="0" rIns="0">
            <a:spAutoFit/>
          </a:bodyPr>
          <a:lstStyle/>
          <a:p>
            <a:pPr algn="ctr">
              <a:lnSpc>
                <a:spcPts val="3433"/>
              </a:lnSpc>
            </a:pPr>
            <a:r>
              <a:rPr lang="en-US" sz="2452">
                <a:solidFill>
                  <a:srgbClr val="343434"/>
                </a:solidFill>
                <a:latin typeface="TT Hoves"/>
                <a:ea typeface="TT Hoves"/>
                <a:cs typeface="TT Hoves"/>
                <a:sym typeface="TT Hoves"/>
              </a:rPr>
              <a:t>This heatmap shows how different numeric columns are related to each other.</a:t>
            </a:r>
          </a:p>
          <a:p>
            <a:pPr algn="ctr">
              <a:lnSpc>
                <a:spcPts val="3433"/>
              </a:lnSpc>
              <a:spcBef>
                <a:spcPct val="0"/>
              </a:spcBef>
            </a:pPr>
            <a:r>
              <a:rPr lang="en-US" sz="2452">
                <a:solidFill>
                  <a:srgbClr val="343434"/>
                </a:solidFill>
                <a:latin typeface="TT Hoves"/>
                <a:ea typeface="TT Hoves"/>
                <a:cs typeface="TT Hoves"/>
                <a:sym typeface="TT Hoves"/>
              </a:rPr>
              <a:t>It helps us find patterns or connections between timing, risk, reward, and other features.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396741" y="-2484725"/>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0">
            <a:off x="10986204" y="6250419"/>
            <a:ext cx="11514218" cy="8506128"/>
          </a:xfrm>
          <a:custGeom>
            <a:avLst/>
            <a:gdLst/>
            <a:ahLst/>
            <a:cxnLst/>
            <a:rect r="r" b="b" t="t" l="l"/>
            <a:pathLst>
              <a:path h="8506128" w="11514218">
                <a:moveTo>
                  <a:pt x="0" y="0"/>
                </a:moveTo>
                <a:lnTo>
                  <a:pt x="11514218" y="0"/>
                </a:lnTo>
                <a:lnTo>
                  <a:pt x="11514218" y="8506128"/>
                </a:lnTo>
                <a:lnTo>
                  <a:pt x="0" y="8506128"/>
                </a:lnTo>
                <a:lnTo>
                  <a:pt x="0" y="0"/>
                </a:lnTo>
                <a:close/>
              </a:path>
            </a:pathLst>
          </a:custGeom>
          <a:blipFill>
            <a:blip r:embed="rId3"/>
            <a:stretch>
              <a:fillRect l="0" t="0" r="0" b="0"/>
            </a:stretch>
          </a:blipFill>
        </p:spPr>
      </p:sp>
      <p:grpSp>
        <p:nvGrpSpPr>
          <p:cNvPr name="Group 4" id="4"/>
          <p:cNvGrpSpPr/>
          <p:nvPr/>
        </p:nvGrpSpPr>
        <p:grpSpPr>
          <a:xfrm rot="0">
            <a:off x="17259300"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264102" y="1123950"/>
            <a:ext cx="13848745" cy="2249689"/>
          </a:xfrm>
          <a:prstGeom prst="rect">
            <a:avLst/>
          </a:prstGeom>
        </p:spPr>
        <p:txBody>
          <a:bodyPr anchor="t" rtlCol="false" tIns="0" lIns="0" bIns="0" rIns="0">
            <a:spAutoFit/>
          </a:bodyPr>
          <a:lstStyle/>
          <a:p>
            <a:pPr algn="l">
              <a:lnSpc>
                <a:spcPts val="8283"/>
              </a:lnSpc>
            </a:pPr>
            <a:r>
              <a:rPr lang="en-US" sz="8539" b="true">
                <a:solidFill>
                  <a:srgbClr val="343434"/>
                </a:solidFill>
                <a:latin typeface="Telegraf Bold"/>
                <a:ea typeface="Telegraf Bold"/>
                <a:cs typeface="Telegraf Bold"/>
                <a:sym typeface="Telegraf Bold"/>
              </a:rPr>
              <a:t>OVERALL ANALYSIS &amp; FINDINGS</a:t>
            </a:r>
          </a:p>
        </p:txBody>
      </p:sp>
      <p:sp>
        <p:nvSpPr>
          <p:cNvPr name="TextBox 8" id="8"/>
          <p:cNvSpPr txBox="true"/>
          <p:nvPr/>
        </p:nvSpPr>
        <p:spPr>
          <a:xfrm rot="0">
            <a:off x="811653" y="3811559"/>
            <a:ext cx="14753645" cy="5199559"/>
          </a:xfrm>
          <a:prstGeom prst="rect">
            <a:avLst/>
          </a:prstGeom>
        </p:spPr>
        <p:txBody>
          <a:bodyPr anchor="t" rtlCol="false" tIns="0" lIns="0" bIns="0" rIns="0">
            <a:spAutoFit/>
          </a:bodyPr>
          <a:lstStyle/>
          <a:p>
            <a:pPr algn="l">
              <a:lnSpc>
                <a:spcPts val="3210"/>
              </a:lnSpc>
            </a:pPr>
          </a:p>
          <a:p>
            <a:pPr algn="l" marL="538231" indent="-269115" lvl="1">
              <a:lnSpc>
                <a:spcPts val="3490"/>
              </a:lnSpc>
              <a:buFont typeface="Arial"/>
              <a:buChar char="•"/>
            </a:pPr>
            <a:r>
              <a:rPr lang="en-US" b="true" sz="2492" spc="124">
                <a:solidFill>
                  <a:srgbClr val="343434"/>
                </a:solidFill>
                <a:latin typeface="Telegraf Bold"/>
                <a:ea typeface="Telegraf Bold"/>
                <a:cs typeface="Telegraf Bold"/>
                <a:sym typeface="Telegraf Bold"/>
              </a:rPr>
              <a:t>The study explored bat risk-taking behaviour when rats were present, using visualizations of landing decisions, rewards, timing, and seasonal patterns.</a:t>
            </a:r>
          </a:p>
          <a:p>
            <a:pPr algn="l" marL="538231" indent="-269115" lvl="1">
              <a:lnSpc>
                <a:spcPts val="3490"/>
              </a:lnSpc>
              <a:buFont typeface="Arial"/>
              <a:buChar char="•"/>
            </a:pPr>
            <a:r>
              <a:rPr lang="en-US" b="true" sz="2492" spc="124">
                <a:solidFill>
                  <a:srgbClr val="343434"/>
                </a:solidFill>
                <a:latin typeface="Telegraf Bold"/>
                <a:ea typeface="Telegraf Bold"/>
                <a:cs typeface="Telegraf Bold"/>
                <a:sym typeface="Telegraf Bold"/>
              </a:rPr>
              <a:t>Risk-taking vs Avoidance: Bats showed a clear split between bold and cautious strategies, indicating consistent behavioural differences.</a:t>
            </a:r>
          </a:p>
          <a:p>
            <a:pPr algn="l" marL="538231" indent="-269115" lvl="1">
              <a:lnSpc>
                <a:spcPts val="3490"/>
              </a:lnSpc>
              <a:buFont typeface="Arial"/>
              <a:buChar char="•"/>
            </a:pPr>
            <a:r>
              <a:rPr lang="en-US" b="true" sz="2492" spc="124">
                <a:solidFill>
                  <a:srgbClr val="343434"/>
                </a:solidFill>
                <a:latin typeface="Telegraf Bold"/>
                <a:ea typeface="Telegraf Bold"/>
                <a:cs typeface="Telegraf Bold"/>
                <a:sym typeface="Telegraf Bold"/>
              </a:rPr>
              <a:t>Rewards &amp; Outcomes: Risk-taking slightly increased chances of food rewards, but success was not guaranteed — showing a balance between boldness and caution.</a:t>
            </a:r>
          </a:p>
          <a:p>
            <a:pPr algn="l" marL="538231" indent="-269115" lvl="1">
              <a:lnSpc>
                <a:spcPts val="3490"/>
              </a:lnSpc>
              <a:buFont typeface="Arial"/>
              <a:buChar char="•"/>
            </a:pPr>
            <a:r>
              <a:rPr lang="en-US" b="true" sz="2492" spc="124">
                <a:solidFill>
                  <a:srgbClr val="343434"/>
                </a:solidFill>
                <a:latin typeface="Telegraf Bold"/>
                <a:ea typeface="Telegraf Bold"/>
                <a:cs typeface="Telegraf Bold"/>
                <a:sym typeface="Telegraf Bold"/>
              </a:rPr>
              <a:t>Reaction Time: Risk-takers landed sooner after rat arrival, reflecting quicker and bolder decision-making, while avoiders delayed landings.</a:t>
            </a:r>
          </a:p>
          <a:p>
            <a:pPr algn="l" marL="538231" indent="-269115" lvl="1">
              <a:lnSpc>
                <a:spcPts val="3490"/>
              </a:lnSpc>
              <a:buFont typeface="Arial"/>
              <a:buChar char="•"/>
            </a:pPr>
            <a:r>
              <a:rPr lang="en-US" b="true" sz="2492" spc="124">
                <a:solidFill>
                  <a:srgbClr val="343434"/>
                </a:solidFill>
                <a:latin typeface="Telegraf Bold"/>
                <a:ea typeface="Telegraf Bold"/>
                <a:cs typeface="Telegraf Bold"/>
                <a:sym typeface="Telegraf Bold"/>
              </a:rPr>
              <a:t>Seasonal Variation: Risk-taking behaviour changed across seasons, suggesting that environmental conditions and resource needs influence bat decisions.</a:t>
            </a:r>
          </a:p>
          <a:p>
            <a:pPr algn="l">
              <a:lnSpc>
                <a:spcPts val="3210"/>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grpSp>
        <p:nvGrpSpPr>
          <p:cNvPr name="Group 2" id="2"/>
          <p:cNvGrpSpPr/>
          <p:nvPr/>
        </p:nvGrpSpPr>
        <p:grpSpPr>
          <a:xfrm rot="0">
            <a:off x="4928310" y="5143500"/>
            <a:ext cx="8431381" cy="6106672"/>
            <a:chOff x="0" y="0"/>
            <a:chExt cx="2220611" cy="1608342"/>
          </a:xfrm>
        </p:grpSpPr>
        <p:sp>
          <p:nvSpPr>
            <p:cNvPr name="Freeform 3" id="3"/>
            <p:cNvSpPr/>
            <p:nvPr/>
          </p:nvSpPr>
          <p:spPr>
            <a:xfrm flipH="false" flipV="false" rot="0">
              <a:off x="0" y="0"/>
              <a:ext cx="2220611" cy="1608342"/>
            </a:xfrm>
            <a:custGeom>
              <a:avLst/>
              <a:gdLst/>
              <a:ahLst/>
              <a:cxnLst/>
              <a:rect r="r" b="b" t="t" l="l"/>
              <a:pathLst>
                <a:path h="1608342" w="2220611">
                  <a:moveTo>
                    <a:pt x="0" y="0"/>
                  </a:moveTo>
                  <a:lnTo>
                    <a:pt x="2220611" y="0"/>
                  </a:lnTo>
                  <a:lnTo>
                    <a:pt x="2220611" y="1608342"/>
                  </a:lnTo>
                  <a:lnTo>
                    <a:pt x="0" y="160834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4" id="4"/>
            <p:cNvSpPr txBox="true"/>
            <p:nvPr/>
          </p:nvSpPr>
          <p:spPr>
            <a:xfrm>
              <a:off x="0" y="-57150"/>
              <a:ext cx="2220611" cy="1665492"/>
            </a:xfrm>
            <a:prstGeom prst="rect">
              <a:avLst/>
            </a:prstGeom>
          </p:spPr>
          <p:txBody>
            <a:bodyPr anchor="ctr" rtlCol="false" tIns="50800" lIns="50800" bIns="50800" rIns="50800"/>
            <a:lstStyle/>
            <a:p>
              <a:pPr algn="ctr">
                <a:lnSpc>
                  <a:spcPts val="3639"/>
                </a:lnSpc>
              </a:pPr>
            </a:p>
          </p:txBody>
        </p:sp>
      </p:grpSp>
      <p:sp>
        <p:nvSpPr>
          <p:cNvPr name="Freeform 5" id="5"/>
          <p:cNvSpPr/>
          <p:nvPr/>
        </p:nvSpPr>
        <p:spPr>
          <a:xfrm flipH="false" flipV="false" rot="760705">
            <a:off x="1423346" y="-1948290"/>
            <a:ext cx="15441309" cy="6543255"/>
          </a:xfrm>
          <a:custGeom>
            <a:avLst/>
            <a:gdLst/>
            <a:ahLst/>
            <a:cxnLst/>
            <a:rect r="r" b="b" t="t" l="l"/>
            <a:pathLst>
              <a:path h="6543255" w="15441309">
                <a:moveTo>
                  <a:pt x="0" y="0"/>
                </a:moveTo>
                <a:lnTo>
                  <a:pt x="15441308" y="0"/>
                </a:lnTo>
                <a:lnTo>
                  <a:pt x="15441308" y="6543255"/>
                </a:lnTo>
                <a:lnTo>
                  <a:pt x="0" y="6543255"/>
                </a:lnTo>
                <a:lnTo>
                  <a:pt x="0" y="0"/>
                </a:lnTo>
                <a:close/>
              </a:path>
            </a:pathLst>
          </a:custGeom>
          <a:blipFill>
            <a:blip r:embed="rId2"/>
            <a:stretch>
              <a:fillRect l="0" t="0" r="0" b="0"/>
            </a:stretch>
          </a:blipFill>
        </p:spPr>
      </p:sp>
      <p:sp>
        <p:nvSpPr>
          <p:cNvPr name="TextBox 6" id="6"/>
          <p:cNvSpPr txBox="true"/>
          <p:nvPr/>
        </p:nvSpPr>
        <p:spPr>
          <a:xfrm rot="0">
            <a:off x="4421043" y="3816797"/>
            <a:ext cx="9445915" cy="1311026"/>
          </a:xfrm>
          <a:prstGeom prst="rect">
            <a:avLst/>
          </a:prstGeom>
        </p:spPr>
        <p:txBody>
          <a:bodyPr anchor="t" rtlCol="false" tIns="0" lIns="0" bIns="0" rIns="0">
            <a:spAutoFit/>
          </a:bodyPr>
          <a:lstStyle/>
          <a:p>
            <a:pPr algn="ctr">
              <a:lnSpc>
                <a:spcPts val="9059"/>
              </a:lnSpc>
            </a:pPr>
            <a:r>
              <a:rPr lang="en-US" b="true" sz="9339">
                <a:solidFill>
                  <a:srgbClr val="343434"/>
                </a:solidFill>
                <a:latin typeface="Telegraf Bold"/>
                <a:ea typeface="Telegraf Bold"/>
                <a:cs typeface="Telegraf Bold"/>
                <a:sym typeface="Telegraf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DAGyMutCupE</dc:identifier>
  <dcterms:modified xsi:type="dcterms:W3CDTF">2011-08-01T06:04:30Z</dcterms:modified>
  <cp:revision>1</cp:revision>
  <dc:title>Blue and White Gradient Modern Project Presentation</dc:title>
</cp:coreProperties>
</file>

<file path=docProps/thumbnail.jpeg>
</file>